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3"/>
  </p:notesMasterIdLst>
  <p:sldIdLst>
    <p:sldId id="256" r:id="rId2"/>
    <p:sldId id="276" r:id="rId3"/>
    <p:sldId id="277" r:id="rId4"/>
    <p:sldId id="257" r:id="rId5"/>
    <p:sldId id="281" r:id="rId6"/>
    <p:sldId id="258" r:id="rId7"/>
    <p:sldId id="266" r:id="rId8"/>
    <p:sldId id="260" r:id="rId9"/>
    <p:sldId id="279" r:id="rId10"/>
    <p:sldId id="261" r:id="rId11"/>
    <p:sldId id="272" r:id="rId12"/>
    <p:sldId id="283" r:id="rId13"/>
    <p:sldId id="265" r:id="rId14"/>
    <p:sldId id="263" r:id="rId15"/>
    <p:sldId id="264" r:id="rId16"/>
    <p:sldId id="285" r:id="rId17"/>
    <p:sldId id="287" r:id="rId18"/>
    <p:sldId id="262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40212"/>
    <a:srgbClr val="FF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38B61B-136B-42EE-AE93-48168B973254}" type="datetimeFigureOut">
              <a:rPr lang="ru-RU"/>
              <a:pPr/>
              <a:t>19.08.2019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BCF734-993B-44B3-B55C-15F4522827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1E044A-13CA-46EE-918F-47B32CABB285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DB9B50-F69F-4092-B212-43211298B687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Garamond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34C79E1-F187-4C93-BF5C-8F4D406FD5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D48F6-4263-405C-A67F-10F85444996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F829A-D5F9-484B-87EE-AA0E48964F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5AC5B-CBC4-4096-BD41-3B17BFCC01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F7D90-437A-473E-85E4-D6AEE2AC71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921F8-F902-4FAC-9EED-A098A7002A9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86F47-FEC7-4F4D-9231-BD00C9B3D7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4FD9D-6C43-46D4-A9C0-AD8618A50D9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5572B-FA39-4BDB-838C-2921F380BC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6F614-3F39-46A9-B2F1-7A41E7B92A4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47F52-C57A-4816-87A8-000C7F33D04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26CA2-4B3D-4EC2-AE9C-03FF154F019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029F5-9297-4A60-A203-96A52C45EF3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26561-C9B5-4295-A15E-086E1EC92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A2247-0081-4ECE-924A-A2A1F673075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FE9E816-2B40-4EE6-A60F-54F90AA73C23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34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  <p:sp>
            <p:nvSpPr>
              <p:cNvPr id="634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  <p:sp>
            <p:nvSpPr>
              <p:cNvPr id="634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Garamond" charset="0"/>
                  <a:cs typeface="Arial" charset="0"/>
                </a:endParaRPr>
              </a:p>
            </p:txBody>
          </p:sp>
        </p:grp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Garamond" charset="0"/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5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.int/comm/trade/issues/bilateral/countries/algeria/index_en.htm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europa.eu.int/comm/trade/issues/bilateral/countries/tunisia/index_en.htm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cafebabel.com/en/dossierprintversion.asp?Id=234" TargetMode="External"/><Relationship Id="rId5" Type="http://schemas.openxmlformats.org/officeDocument/2006/relationships/hyperlink" Target="http://repositories.cdlib.org/cgi/viewcontent.cgi?article=1042&amp;context=ies" TargetMode="External"/><Relationship Id="rId4" Type="http://schemas.openxmlformats.org/officeDocument/2006/relationships/hyperlink" Target="http://www.europa.eu.int/comm/publications/booklets/move/37/en.do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920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GB" sz="5400" smtClean="0">
                <a:solidFill>
                  <a:schemeClr val="hlink"/>
                </a:solidFill>
              </a:rPr>
              <a:t>Euro-Mediterranean Partnership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292600"/>
            <a:ext cx="8137525" cy="21129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kumimoji="0" lang="en-GB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2192337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288131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Structure of the EMP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9388" y="1341438"/>
            <a:ext cx="2808287" cy="5113337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 algn="ctr"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132138" y="1341438"/>
            <a:ext cx="2879725" cy="5113337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156325" y="1341438"/>
            <a:ext cx="2987675" cy="5113337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39750" y="11255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348038" y="981075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>
                <a:latin typeface="Garamond" charset="0"/>
                <a:cs typeface="Arial" charset="0"/>
              </a:rPr>
              <a:t>Economic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39750" y="9810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>
                <a:solidFill>
                  <a:srgbClr val="00FF00"/>
                </a:solidFill>
                <a:latin typeface="Garamond" charset="0"/>
                <a:cs typeface="Arial" charset="0"/>
              </a:rPr>
              <a:t>Political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227763" y="981075"/>
            <a:ext cx="291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>
                <a:solidFill>
                  <a:srgbClr val="FF0000"/>
                </a:solidFill>
                <a:latin typeface="Garamond" charset="0"/>
                <a:cs typeface="Arial" charset="0"/>
              </a:rPr>
              <a:t>Cultural and Social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79388" y="1484313"/>
            <a:ext cx="27368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1700" smtClean="0">
                <a:solidFill>
                  <a:srgbClr val="00FF00"/>
                </a:solidFill>
                <a:latin typeface="Garamond" charset="0"/>
              </a:rPr>
              <a:t>Respect for international law and human rights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1700" smtClean="0">
                <a:solidFill>
                  <a:srgbClr val="00FF00"/>
                </a:solidFill>
                <a:latin typeface="Garamond" charset="0"/>
              </a:rPr>
              <a:t>Develop the rule of law, while respecting territorial integrity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1700" smtClean="0">
                <a:solidFill>
                  <a:srgbClr val="00FF00"/>
                </a:solidFill>
                <a:latin typeface="Garamond" charset="0"/>
              </a:rPr>
              <a:t>Respect diversity and promote tolerance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1700" smtClean="0">
                <a:solidFill>
                  <a:srgbClr val="00FF00"/>
                </a:solidFill>
                <a:latin typeface="Garamond" charset="0"/>
              </a:rPr>
              <a:t>Prevent and combat terrorism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1700" smtClean="0">
                <a:solidFill>
                  <a:srgbClr val="00FF00"/>
                </a:solidFill>
                <a:latin typeface="Garamond" charset="0"/>
              </a:rPr>
              <a:t>Attempt to prevent nuclear proliferation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1700" smtClean="0">
                <a:solidFill>
                  <a:srgbClr val="00FF00"/>
                </a:solidFill>
                <a:latin typeface="Garamond" charset="0"/>
              </a:rPr>
              <a:t>Aim to create </a:t>
            </a:r>
            <a:r>
              <a:rPr lang="en-GB" sz="1700" smtClean="0">
                <a:solidFill>
                  <a:srgbClr val="00FF00"/>
                </a:solidFill>
                <a:latin typeface="Times New Roman" charset="0"/>
              </a:rPr>
              <a:t>"area of peace and stability in the Mediterranean" 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3132138" y="1341438"/>
            <a:ext cx="29527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700" b="1">
                <a:latin typeface="Garamond" charset="0"/>
                <a:cs typeface="Arial" charset="0"/>
              </a:rPr>
              <a:t>Creation of a free trade area by 2010</a:t>
            </a:r>
          </a:p>
          <a:p>
            <a:pPr>
              <a:spcBef>
                <a:spcPct val="50000"/>
              </a:spcBef>
              <a:defRPr/>
            </a:pPr>
            <a:r>
              <a:rPr lang="en-GB" sz="1700">
                <a:latin typeface="Garamond" charset="0"/>
                <a:cs typeface="Arial" charset="0"/>
              </a:rPr>
              <a:t>Gradual elimination of barriers and tariffs</a:t>
            </a:r>
          </a:p>
          <a:p>
            <a:pPr>
              <a:spcBef>
                <a:spcPct val="50000"/>
              </a:spcBef>
              <a:defRPr/>
            </a:pPr>
            <a:r>
              <a:rPr lang="en-GB" sz="1700">
                <a:latin typeface="Garamond" charset="0"/>
                <a:cs typeface="Arial" charset="0"/>
              </a:rPr>
              <a:t>Promoting private market mechanisms and the protection of rights</a:t>
            </a:r>
          </a:p>
          <a:p>
            <a:pPr>
              <a:spcBef>
                <a:spcPct val="50000"/>
              </a:spcBef>
              <a:defRPr/>
            </a:pPr>
            <a:r>
              <a:rPr lang="en-GB" sz="1700" b="1">
                <a:latin typeface="Garamond" charset="0"/>
                <a:cs typeface="Arial" charset="0"/>
              </a:rPr>
              <a:t>Economic cooperation and concerted action</a:t>
            </a:r>
          </a:p>
          <a:p>
            <a:pPr>
              <a:spcBef>
                <a:spcPct val="50000"/>
              </a:spcBef>
              <a:defRPr/>
            </a:pPr>
            <a:r>
              <a:rPr lang="en-GB" sz="1700">
                <a:latin typeface="Garamond" charset="0"/>
                <a:cs typeface="Arial" charset="0"/>
              </a:rPr>
              <a:t>Encouraging FDI inflows</a:t>
            </a:r>
          </a:p>
          <a:p>
            <a:pPr>
              <a:spcBef>
                <a:spcPct val="50000"/>
              </a:spcBef>
              <a:defRPr/>
            </a:pPr>
            <a:r>
              <a:rPr lang="en-GB" sz="1700">
                <a:latin typeface="Garamond" charset="0"/>
                <a:cs typeface="Arial" charset="0"/>
              </a:rPr>
              <a:t>Promote rural development through modernizing agriculture</a:t>
            </a:r>
          </a:p>
          <a:p>
            <a:pPr>
              <a:spcBef>
                <a:spcPct val="50000"/>
              </a:spcBef>
              <a:defRPr/>
            </a:pPr>
            <a:r>
              <a:rPr lang="en-GB" sz="1700" b="1">
                <a:latin typeface="Garamond" charset="0"/>
                <a:cs typeface="Arial" charset="0"/>
              </a:rPr>
              <a:t>Financial cooperation</a:t>
            </a:r>
          </a:p>
          <a:p>
            <a:pPr>
              <a:spcBef>
                <a:spcPct val="50000"/>
              </a:spcBef>
              <a:defRPr/>
            </a:pPr>
            <a:r>
              <a:rPr lang="en-GB" sz="1700">
                <a:latin typeface="Garamond" charset="0"/>
                <a:cs typeface="Arial" charset="0"/>
              </a:rPr>
              <a:t>Aid and developing macroeconomic policies for each country (MEDA)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6227763" y="1484313"/>
            <a:ext cx="2916237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mtClean="0">
                <a:solidFill>
                  <a:srgbClr val="FF0000"/>
                </a:solidFill>
                <a:latin typeface="Garamond" charset="0"/>
              </a:rPr>
              <a:t>Promoting educational and cultural exchanges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mtClean="0">
                <a:solidFill>
                  <a:srgbClr val="FF0000"/>
                </a:solidFill>
                <a:latin typeface="Garamond" charset="0"/>
              </a:rPr>
              <a:t>Improving the health sector in the Mediterranean Basin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mtClean="0">
                <a:solidFill>
                  <a:srgbClr val="FF0000"/>
                </a:solidFill>
                <a:latin typeface="Garamond" charset="0"/>
              </a:rPr>
              <a:t>Developing the social sector through promotion of human rights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mtClean="0">
                <a:solidFill>
                  <a:srgbClr val="FF0000"/>
                </a:solidFill>
                <a:latin typeface="Garamond" charset="0"/>
              </a:rPr>
              <a:t>Controlling immigration through economic development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mtClean="0">
                <a:solidFill>
                  <a:srgbClr val="FF0000"/>
                </a:solidFill>
                <a:latin typeface="Garamond" charset="0"/>
              </a:rPr>
              <a:t>Conclude agreement on international crime and develop more effective immigration policies</a:t>
            </a:r>
          </a:p>
        </p:txBody>
      </p:sp>
      <p:pic>
        <p:nvPicPr>
          <p:cNvPr id="778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7088" cy="788988"/>
          </a:xfrm>
        </p:spPr>
      </p:pic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250825" y="6491288"/>
            <a:ext cx="3875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latin typeface="Garamond" charset="0"/>
                <a:cs typeface="Arial" charset="0"/>
              </a:rPr>
              <a:t>Adapted from The Barcelona Declaration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MEDA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en-GB" sz="2400" smtClean="0"/>
              <a:t>Principal financial instrument of EU for implementation of Euro-Mediterranean Partnership.</a:t>
            </a:r>
          </a:p>
          <a:p>
            <a:pPr>
              <a:lnSpc>
                <a:spcPct val="80000"/>
              </a:lnSpc>
            </a:pPr>
            <a:r>
              <a:rPr kumimoji="0" lang="en-GB" sz="2400" smtClean="0"/>
              <a:t>Manages co-operation with South-Mediterranean + Middle East countries</a:t>
            </a:r>
          </a:p>
          <a:p>
            <a:pPr>
              <a:lnSpc>
                <a:spcPct val="80000"/>
              </a:lnSpc>
            </a:pPr>
            <a:r>
              <a:rPr kumimoji="0" lang="en-GB" sz="2400" smtClean="0"/>
              <a:t>Offers technical + financial support measures to accompany the reform of economic and social structures in the Mediterranean partners</a:t>
            </a:r>
          </a:p>
          <a:p>
            <a:pPr>
              <a:lnSpc>
                <a:spcPct val="80000"/>
              </a:lnSpc>
            </a:pPr>
            <a:r>
              <a:rPr kumimoji="0" lang="en-GB" sz="2400" smtClean="0"/>
              <a:t>Programme applies to States, their local and regional authorities as well as actors of their civil society </a:t>
            </a:r>
          </a:p>
          <a:p>
            <a:pPr>
              <a:lnSpc>
                <a:spcPct val="80000"/>
              </a:lnSpc>
            </a:pPr>
            <a:r>
              <a:rPr kumimoji="0" lang="en-GB" sz="2400" smtClean="0"/>
              <a:t>Implemented by DG EuropAid</a:t>
            </a:r>
          </a:p>
          <a:p>
            <a:pPr>
              <a:lnSpc>
                <a:spcPct val="80000"/>
              </a:lnSpc>
            </a:pPr>
            <a:r>
              <a:rPr kumimoji="0" lang="en-GB" sz="2400" smtClean="0"/>
              <a:t>MEDA: 1995-1999 : €3,435 million</a:t>
            </a:r>
          </a:p>
          <a:p>
            <a:pPr>
              <a:lnSpc>
                <a:spcPct val="80000"/>
              </a:lnSpc>
            </a:pPr>
            <a:r>
              <a:rPr kumimoji="0" lang="en-GB" sz="2400" smtClean="0"/>
              <a:t>MEDA II: 2000-2006: €5,350 million</a:t>
            </a:r>
          </a:p>
          <a:p>
            <a:pPr>
              <a:lnSpc>
                <a:spcPct val="80000"/>
              </a:lnSpc>
            </a:pPr>
            <a:r>
              <a:rPr kumimoji="0" lang="en-GB" sz="2400" smtClean="0"/>
              <a:t>MEDA programme has a double vocation: bilateral and regional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19113" y="6197600"/>
            <a:ext cx="2281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latin typeface="Garamond" charset="0"/>
                <a:cs typeface="Arial" charset="0"/>
              </a:rPr>
              <a:t>Source: Europa website</a:t>
            </a:r>
          </a:p>
        </p:txBody>
      </p:sp>
      <p:pic>
        <p:nvPicPr>
          <p:cNvPr id="1126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7088" cy="7889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zh-TW" sz="3500" smtClean="0">
                <a:solidFill>
                  <a:srgbClr val="FF6600"/>
                </a:solidFill>
                <a:ea typeface="新細明體" charset="0"/>
                <a:cs typeface="新細明體" charset="0"/>
              </a:rPr>
              <a:t>2. How will Mediterranean countries be affected by a Free Trade Area with the EU?</a:t>
            </a:r>
            <a:endParaRPr lang="en-US" sz="3500" smtClean="0">
              <a:solidFill>
                <a:srgbClr val="FF66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en-GB" altLang="zh-TW" sz="2400" smtClean="0">
                <a:ea typeface="PMingLiU" pitchFamily="18" charset="-120"/>
              </a:rPr>
              <a:t>Mediterranean countries may benefit in the </a:t>
            </a:r>
            <a:r>
              <a:rPr kumimoji="0" lang="en-GB" altLang="zh-TW" sz="2400" smtClean="0">
                <a:solidFill>
                  <a:schemeClr val="accent2"/>
                </a:solidFill>
                <a:ea typeface="PMingLiU" pitchFamily="18" charset="-120"/>
              </a:rPr>
              <a:t>long-run</a:t>
            </a:r>
            <a:r>
              <a:rPr kumimoji="0" lang="en-GB" altLang="zh-TW" sz="2400" smtClean="0">
                <a:ea typeface="PMingLiU" pitchFamily="18" charset="-120"/>
              </a:rPr>
              <a:t>.</a:t>
            </a:r>
            <a:endParaRPr kumimoji="0" lang="en-US" altLang="zh-TW" sz="240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</a:pPr>
            <a:r>
              <a:rPr kumimoji="0" lang="en-GB" altLang="zh-TW" sz="2000" smtClean="0">
                <a:ea typeface="PMingLiU" pitchFamily="18" charset="-120"/>
              </a:rPr>
              <a:t>Increased FDI (potentially).</a:t>
            </a:r>
          </a:p>
          <a:p>
            <a:pPr lvl="1">
              <a:lnSpc>
                <a:spcPct val="90000"/>
              </a:lnSpc>
            </a:pPr>
            <a:r>
              <a:rPr kumimoji="0" lang="en-GB" altLang="zh-TW" sz="2000" smtClean="0">
                <a:ea typeface="PMingLiU" pitchFamily="18" charset="-120"/>
              </a:rPr>
              <a:t>Workers become more skilled (more productive).</a:t>
            </a:r>
          </a:p>
          <a:p>
            <a:pPr lvl="1">
              <a:lnSpc>
                <a:spcPct val="90000"/>
              </a:lnSpc>
            </a:pPr>
            <a:r>
              <a:rPr kumimoji="0" lang="en-GB" altLang="zh-TW" sz="2000" smtClean="0">
                <a:ea typeface="PMingLiU" pitchFamily="18" charset="-120"/>
              </a:rPr>
              <a:t>More jobs, with higher wages.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endParaRPr kumimoji="0" lang="en-US" altLang="zh-TW" sz="2000" smtClean="0">
              <a:ea typeface="PMingLiU" pitchFamily="18" charset="-120"/>
            </a:endParaRPr>
          </a:p>
          <a:p>
            <a:pPr>
              <a:lnSpc>
                <a:spcPct val="90000"/>
              </a:lnSpc>
            </a:pPr>
            <a:r>
              <a:rPr kumimoji="0" lang="en-GB" altLang="zh-TW" sz="2400" smtClean="0">
                <a:ea typeface="PMingLiU" pitchFamily="18" charset="-120"/>
              </a:rPr>
              <a:t>Stand to lose out in the </a:t>
            </a:r>
            <a:r>
              <a:rPr kumimoji="0" lang="en-GB" altLang="zh-TW" sz="2400" smtClean="0">
                <a:solidFill>
                  <a:schemeClr val="accent2"/>
                </a:solidFill>
                <a:ea typeface="PMingLiU" pitchFamily="18" charset="-120"/>
              </a:rPr>
              <a:t>short-medium</a:t>
            </a:r>
            <a:r>
              <a:rPr kumimoji="0" lang="en-GB" altLang="zh-TW" sz="2400" smtClean="0">
                <a:ea typeface="PMingLiU" pitchFamily="18" charset="-120"/>
              </a:rPr>
              <a:t> term</a:t>
            </a:r>
            <a:endParaRPr kumimoji="0" lang="en-US" altLang="zh-TW" sz="240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</a:pPr>
            <a:r>
              <a:rPr kumimoji="0" lang="en-GB" altLang="zh-TW" sz="2000" smtClean="0">
                <a:ea typeface="PMingLiU" pitchFamily="18" charset="-120"/>
              </a:rPr>
              <a:t>Lower custom duties </a:t>
            </a:r>
            <a:r>
              <a:rPr kumimoji="0" lang="en-GB" altLang="zh-TW" sz="2000" smtClean="0">
                <a:ea typeface="PMingLiU" pitchFamily="18" charset="-120"/>
                <a:sym typeface="Wingdings" pitchFamily="2" charset="2"/>
              </a:rPr>
              <a:t></a:t>
            </a:r>
            <a:r>
              <a:rPr kumimoji="0" lang="en-GB" altLang="zh-TW" sz="2000" smtClean="0">
                <a:ea typeface="PMingLiU" pitchFamily="18" charset="-120"/>
              </a:rPr>
              <a:t> higher domestic tax rates.</a:t>
            </a:r>
          </a:p>
          <a:p>
            <a:pPr lvl="1">
              <a:lnSpc>
                <a:spcPct val="90000"/>
              </a:lnSpc>
            </a:pPr>
            <a:r>
              <a:rPr kumimoji="0" lang="en-GB" altLang="zh-TW" sz="2000" smtClean="0">
                <a:ea typeface="PMingLiU" pitchFamily="18" charset="-120"/>
              </a:rPr>
              <a:t>Deteriorating trade deficits (</a:t>
            </a:r>
            <a:r>
              <a:rPr kumimoji="0" lang="en-GB" altLang="zh-TW" sz="2000" smtClean="0">
                <a:latin typeface="Lucida Grande" pitchFamily="-84" charset="0"/>
                <a:ea typeface="PMingLiU" pitchFamily="18" charset="-120"/>
              </a:rPr>
              <a:t>Δ</a:t>
            </a:r>
            <a:r>
              <a:rPr kumimoji="0" lang="en-GB" altLang="zh-TW" sz="2000" smtClean="0">
                <a:ea typeface="PMingLiU" pitchFamily="18" charset="-120"/>
              </a:rPr>
              <a:t> imports &gt; </a:t>
            </a:r>
            <a:r>
              <a:rPr kumimoji="0" lang="en-GB" altLang="zh-TW" sz="2000" smtClean="0">
                <a:latin typeface="Lucida Grande" pitchFamily="-84" charset="0"/>
                <a:ea typeface="PMingLiU" pitchFamily="18" charset="-120"/>
              </a:rPr>
              <a:t>Δ</a:t>
            </a:r>
            <a:r>
              <a:rPr kumimoji="0" lang="en-GB" altLang="zh-TW" sz="2000" smtClean="0">
                <a:ea typeface="PMingLiU" pitchFamily="18" charset="-120"/>
              </a:rPr>
              <a:t> exports) </a:t>
            </a:r>
          </a:p>
          <a:p>
            <a:pPr lvl="1">
              <a:lnSpc>
                <a:spcPct val="90000"/>
              </a:lnSpc>
            </a:pPr>
            <a:r>
              <a:rPr kumimoji="0" lang="en-GB" altLang="zh-TW" sz="2000" smtClean="0">
                <a:ea typeface="PMingLiU" pitchFamily="18" charset="-120"/>
              </a:rPr>
              <a:t>Job losses, resulting from the opening of the heavily protected industrial markets of the Arab countries to EU exporters.</a:t>
            </a:r>
            <a:endParaRPr kumimoji="0" lang="en-US" altLang="zh-TW" sz="2000" smtClean="0">
              <a:ea typeface="PMingLiU" pitchFamily="18" charset="-120"/>
            </a:endParaRPr>
          </a:p>
          <a:p>
            <a:pPr>
              <a:lnSpc>
                <a:spcPct val="90000"/>
              </a:lnSpc>
            </a:pPr>
            <a:endParaRPr kumimoji="0"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hlink"/>
                </a:solidFill>
              </a:rPr>
              <a:t>EMP: A Classic Case of </a:t>
            </a:r>
            <a:br>
              <a:rPr lang="en-GB" sz="4000" smtClean="0">
                <a:solidFill>
                  <a:schemeClr val="hlink"/>
                </a:solidFill>
              </a:rPr>
            </a:br>
            <a:r>
              <a:rPr lang="ja-JP" altLang="en-GB" sz="4000" smtClean="0">
                <a:solidFill>
                  <a:schemeClr val="hlink"/>
                </a:solidFill>
                <a:latin typeface="Arial" pitchFamily="34" charset="0"/>
                <a:ea typeface="MS PGothic" pitchFamily="34" charset="-128"/>
              </a:rPr>
              <a:t>‘</a:t>
            </a:r>
            <a:r>
              <a:rPr lang="en-GB" altLang="ja-JP" sz="4000" smtClean="0">
                <a:solidFill>
                  <a:schemeClr val="hlink"/>
                </a:solidFill>
                <a:ea typeface="MS PGothic" pitchFamily="34" charset="-128"/>
              </a:rPr>
              <a:t>Soft Power</a:t>
            </a:r>
            <a:r>
              <a:rPr lang="ja-JP" altLang="en-GB" sz="4000" smtClean="0">
                <a:solidFill>
                  <a:schemeClr val="hlink"/>
                </a:solidFill>
                <a:latin typeface="Arial" pitchFamily="34" charset="0"/>
                <a:ea typeface="MS PGothic" pitchFamily="34" charset="-128"/>
              </a:rPr>
              <a:t>’</a:t>
            </a:r>
            <a:r>
              <a:rPr lang="en-GB" altLang="ja-JP" sz="4000" smtClean="0">
                <a:solidFill>
                  <a:schemeClr val="hlink"/>
                </a:solidFill>
                <a:ea typeface="MS PGothic" pitchFamily="34" charset="-128"/>
              </a:rPr>
              <a:t>?</a:t>
            </a:r>
            <a:endParaRPr lang="en-GB" sz="4000" smtClean="0">
              <a:solidFill>
                <a:schemeClr val="hlink"/>
              </a:solidFill>
            </a:endParaRPr>
          </a:p>
        </p:txBody>
      </p:sp>
      <p:pic>
        <p:nvPicPr>
          <p:cNvPr id="9319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1104900" cy="781050"/>
          </a:xfrm>
        </p:spPr>
      </p:pic>
      <p:pic>
        <p:nvPicPr>
          <p:cNvPr id="9319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00788" y="1125538"/>
            <a:ext cx="1152525" cy="755650"/>
          </a:xfrm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11188" y="2468563"/>
            <a:ext cx="8161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GB" sz="2000"/>
              <a:t>Given the goals of the EMP, it seems clear that the EU is attempting to use </a:t>
            </a:r>
          </a:p>
          <a:p>
            <a:pPr marL="342900" indent="-342900"/>
            <a:r>
              <a:rPr lang="ja-JP" altLang="en-GB" sz="2000">
                <a:latin typeface="Arial" pitchFamily="34" charset="0"/>
                <a:ea typeface="MS PGothic" pitchFamily="34" charset="-128"/>
              </a:rPr>
              <a:t>‘</a:t>
            </a:r>
            <a:r>
              <a:rPr lang="en-GB" altLang="ja-JP" sz="2000">
                <a:ea typeface="MS PGothic" pitchFamily="34" charset="-128"/>
              </a:rPr>
              <a:t>soft power</a:t>
            </a:r>
            <a:r>
              <a:rPr lang="ja-JP" altLang="en-GB" sz="2000">
                <a:latin typeface="Arial" pitchFamily="34" charset="0"/>
                <a:ea typeface="MS PGothic" pitchFamily="34" charset="-128"/>
              </a:rPr>
              <a:t>’</a:t>
            </a:r>
            <a:r>
              <a:rPr lang="en-GB" altLang="ja-JP" sz="2000">
                <a:ea typeface="MS PGothic" pitchFamily="34" charset="-128"/>
              </a:rPr>
              <a:t> through economic and fiscal instruments rather than military power </a:t>
            </a:r>
          </a:p>
          <a:p>
            <a:pPr marL="342900" indent="-342900"/>
            <a:r>
              <a:rPr lang="en-GB" sz="2000"/>
              <a:t>to solve potential problems. </a:t>
            </a:r>
          </a:p>
          <a:p>
            <a:pPr marL="342900" indent="-342900"/>
            <a:endParaRPr lang="en-GB" sz="2000"/>
          </a:p>
          <a:p>
            <a:pPr marL="342900" indent="-342900"/>
            <a:r>
              <a:rPr lang="en-GB" sz="2000"/>
              <a:t>Realist explanations for the nature of EMP:</a:t>
            </a:r>
          </a:p>
          <a:p>
            <a:pPr marL="342900" indent="-342900">
              <a:buFontTx/>
              <a:buChar char="•"/>
            </a:pPr>
            <a:r>
              <a:rPr lang="en-GB" sz="2000"/>
              <a:t>Countering US influence in the region</a:t>
            </a:r>
          </a:p>
          <a:p>
            <a:pPr marL="342900" indent="-342900">
              <a:buFontTx/>
              <a:buChar char="•"/>
            </a:pPr>
            <a:r>
              <a:rPr lang="en-GB" sz="2000"/>
              <a:t>Controlling the region through the creation of asymmetrical dependency </a:t>
            </a:r>
          </a:p>
          <a:p>
            <a:pPr marL="342900" indent="-342900"/>
            <a:r>
              <a:rPr lang="en-GB" sz="2000"/>
              <a:t>	relationships</a:t>
            </a:r>
          </a:p>
          <a:p>
            <a:pPr marL="342900" indent="-342900">
              <a:buFontTx/>
              <a:buChar char="•"/>
            </a:pPr>
            <a:r>
              <a:rPr lang="en-GB" sz="2000"/>
              <a:t>Containing the emergence of political Islam</a:t>
            </a:r>
          </a:p>
          <a:p>
            <a:pPr marL="342900" indent="-342900">
              <a:buFontTx/>
              <a:buChar char="•"/>
            </a:pPr>
            <a:endParaRPr lang="en-GB" sz="2000"/>
          </a:p>
          <a:p>
            <a:pPr marL="342900" indent="-342900"/>
            <a:endParaRPr lang="en-GB" sz="2000"/>
          </a:p>
          <a:p>
            <a:pPr marL="342900" indent="-342900"/>
            <a:endParaRPr lang="en-GB" sz="2000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348038" y="2060575"/>
            <a:ext cx="2676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latin typeface="Garamond" charset="0"/>
                <a:cs typeface="Arial" charset="0"/>
              </a:rPr>
              <a:t>A Theoretical Perspective</a:t>
            </a:r>
          </a:p>
        </p:txBody>
      </p:sp>
      <p:pic>
        <p:nvPicPr>
          <p:cNvPr id="93197" name="Picture 13" descr="EMP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828675" cy="785813"/>
          </a:xfrm>
          <a:noFill/>
        </p:spPr>
      </p:pic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158750" y="6411913"/>
            <a:ext cx="6853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Source: Crawford, B. </a:t>
            </a:r>
            <a:r>
              <a:rPr lang="ja-JP" altLang="en-GB" sz="1200">
                <a:latin typeface="Arial" pitchFamily="34" charset="0"/>
                <a:ea typeface="MS PGothic" pitchFamily="34" charset="-128"/>
              </a:rPr>
              <a:t>‘</a:t>
            </a:r>
            <a:r>
              <a:rPr lang="en-GB" altLang="ja-JP" sz="1200">
                <a:ea typeface="MS PGothic" pitchFamily="34" charset="-128"/>
              </a:rPr>
              <a:t>Why the Euro-Med Partnership? European Union Strategies in the Mediterranean Region</a:t>
            </a:r>
            <a:r>
              <a:rPr lang="ja-JP" altLang="en-GB" sz="1200">
                <a:latin typeface="Arial" pitchFamily="34" charset="0"/>
                <a:ea typeface="MS PGothic" pitchFamily="34" charset="-128"/>
              </a:rPr>
              <a:t>’</a:t>
            </a:r>
            <a:r>
              <a:rPr lang="en-GB" altLang="ja-JP" sz="1200">
                <a:ea typeface="MS PGothic" pitchFamily="34" charset="-128"/>
              </a:rPr>
              <a:t> </a:t>
            </a:r>
            <a:endParaRPr lang="en-GB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Empirical Evidence: Trade</a:t>
            </a:r>
          </a:p>
        </p:txBody>
      </p:sp>
      <p:pic>
        <p:nvPicPr>
          <p:cNvPr id="83989" name="Picture 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3933825"/>
            <a:ext cx="2633662" cy="2663825"/>
          </a:xfrm>
          <a:solidFill>
            <a:schemeClr val="tx1"/>
          </a:solidFill>
        </p:spPr>
      </p:pic>
      <p:pic>
        <p:nvPicPr>
          <p:cNvPr id="83982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2988" y="3933825"/>
            <a:ext cx="2633662" cy="2663825"/>
          </a:xfrm>
          <a:solidFill>
            <a:schemeClr val="tx1"/>
          </a:solidFill>
        </p:spPr>
      </p:pic>
      <p:pic>
        <p:nvPicPr>
          <p:cNvPr id="83986" name="Picture 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2663825" cy="2663825"/>
          </a:xfrm>
          <a:solidFill>
            <a:schemeClr val="tx1"/>
          </a:solidFill>
        </p:spPr>
      </p:pic>
      <p:pic>
        <p:nvPicPr>
          <p:cNvPr id="83991" name="Picture 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1196975"/>
            <a:ext cx="2663825" cy="2663825"/>
          </a:xfrm>
          <a:solidFill>
            <a:schemeClr val="tx1"/>
          </a:solidFill>
        </p:spPr>
      </p:pic>
      <p:pic>
        <p:nvPicPr>
          <p:cNvPr id="8399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735013" y="6648450"/>
            <a:ext cx="6040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>
                <a:latin typeface="Garamond" charset="0"/>
                <a:cs typeface="Arial" charset="0"/>
              </a:rPr>
              <a:t>Source: UNCTAD Handbook of Statistics 2005 http://stats.unctad.org/Handbook/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r>
              <a:rPr lang="en-GB" sz="4000" smtClean="0">
                <a:solidFill>
                  <a:schemeClr val="hlink"/>
                </a:solidFill>
              </a:rPr>
              <a:t>Empirical Evidence: Freedom </a:t>
            </a:r>
            <a:br>
              <a:rPr lang="en-GB" sz="4000" smtClean="0">
                <a:solidFill>
                  <a:schemeClr val="hlink"/>
                </a:solidFill>
              </a:rPr>
            </a:br>
            <a:r>
              <a:rPr lang="en-GB" sz="4000" smtClean="0">
                <a:solidFill>
                  <a:schemeClr val="hlink"/>
                </a:solidFill>
              </a:rPr>
              <a:t>House Rankings</a:t>
            </a:r>
          </a:p>
        </p:txBody>
      </p:sp>
      <p:pic>
        <p:nvPicPr>
          <p:cNvPr id="890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8175" y="1484313"/>
            <a:ext cx="4754563" cy="4752975"/>
          </a:xfrm>
          <a:solidFill>
            <a:schemeClr val="tx1"/>
          </a:solidFill>
        </p:spPr>
      </p:pic>
      <p:pic>
        <p:nvPicPr>
          <p:cNvPr id="8909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7088" cy="788988"/>
          </a:xfrm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84213" y="6262688"/>
            <a:ext cx="48704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>
                <a:latin typeface="Garamond" charset="0"/>
                <a:cs typeface="Arial" charset="0"/>
              </a:rPr>
              <a:t>Source: Freedom House, Freedom in the World Rankings</a:t>
            </a:r>
          </a:p>
          <a:p>
            <a:pPr>
              <a:defRPr/>
            </a:pPr>
            <a:r>
              <a:rPr lang="en-GB" sz="1400">
                <a:latin typeface="Garamond" charset="0"/>
                <a:cs typeface="Arial" charset="0"/>
              </a:rPr>
              <a:t>http://www.freedomhouse.org/template.cfm?page=15&amp;year=2005</a:t>
            </a:r>
          </a:p>
          <a:p>
            <a:pPr>
              <a:defRPr/>
            </a:pPr>
            <a:endParaRPr lang="en-GB" sz="1400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Barcelona Process- 3 criteria.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kumimoji="0" lang="en-GB" dirty="0" smtClean="0"/>
              <a:t>Regional integration- e.g. Agadir FTA agreement, Arab Maghreb Union.</a:t>
            </a:r>
          </a:p>
          <a:p>
            <a:pPr>
              <a:buFont typeface="Wingdings" charset="0"/>
              <a:buChar char="n"/>
              <a:defRPr/>
            </a:pPr>
            <a:endParaRPr kumimoji="0" lang="en-GB" dirty="0" smtClean="0"/>
          </a:p>
          <a:p>
            <a:pPr>
              <a:buFont typeface="Wingdings" charset="0"/>
              <a:buChar char="n"/>
              <a:defRPr/>
            </a:pPr>
            <a:r>
              <a:rPr kumimoji="0" lang="en-GB" dirty="0" smtClean="0"/>
              <a:t>Association Agreements</a:t>
            </a:r>
          </a:p>
          <a:p>
            <a:pPr>
              <a:buFont typeface="Wingdings" charset="0"/>
              <a:buChar char="n"/>
              <a:defRPr/>
            </a:pPr>
            <a:endParaRPr kumimoji="0" lang="en-GB" dirty="0" smtClean="0"/>
          </a:p>
          <a:p>
            <a:pPr>
              <a:buFont typeface="Wingdings" charset="0"/>
              <a:buChar char="n"/>
              <a:defRPr/>
            </a:pPr>
            <a:r>
              <a:rPr kumimoji="0" lang="en-GB" dirty="0" smtClean="0"/>
              <a:t>Financial Assistance-</a:t>
            </a:r>
            <a:r>
              <a:rPr kumimoji="0" lang="en-GB" dirty="0" err="1" smtClean="0"/>
              <a:t>e.g.MEDA</a:t>
            </a:r>
            <a:endParaRPr kumimoji="0" lang="en-GB" dirty="0" smtClean="0"/>
          </a:p>
          <a:p>
            <a:pPr>
              <a:buFont typeface="Wingdings" charset="0"/>
              <a:buChar char="n"/>
              <a:defRPr/>
            </a:pPr>
            <a:endParaRPr kumimoji="0" lang="en-GB" dirty="0" smtClean="0"/>
          </a:p>
          <a:p>
            <a:pPr>
              <a:buFontTx/>
              <a:buNone/>
              <a:defRPr/>
            </a:pPr>
            <a:endParaRPr kumimoji="0" lang="en-GB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Success or Failure?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mtClean="0"/>
              <a:t>Exports from the region to EU27 have increased by 10% per year (2000-2006).</a:t>
            </a:r>
          </a:p>
          <a:p>
            <a:r>
              <a:rPr kumimoji="0" lang="en-GB" smtClean="0"/>
              <a:t>Imports from the EU to region have risen by 4%. (2000-2006)</a:t>
            </a:r>
          </a:p>
          <a:p>
            <a:r>
              <a:rPr kumimoji="0" lang="en-GB" smtClean="0"/>
              <a:t>Trade between the two regions reached 120 billion euros in 2006.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Has EMP Been Successful?</a:t>
            </a:r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0113" cy="858838"/>
          </a:xfrm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23850" y="1268413"/>
            <a:ext cx="8820150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>
                <a:latin typeface="Garamond" charset="0"/>
                <a:cs typeface="Arial" charset="0"/>
              </a:rPr>
              <a:t>Limited cooperation between the Mediterranean countries amongst themselves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>
              <a:latin typeface="Garamond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>
                <a:latin typeface="Garamond" charset="0"/>
                <a:cs typeface="Arial" charset="0"/>
              </a:rPr>
              <a:t>Creation of dependencies on the EU, rather than bilateral processes: lack of MNMC representation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>
              <a:latin typeface="Garamond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>
                <a:latin typeface="Garamond" charset="0"/>
                <a:cs typeface="Arial" charset="0"/>
              </a:rPr>
              <a:t>CEE enlargement has led to a squeeze on the potential goods and FDI investment. Originally a problem with Spain, Portugal and Greece, and potentially Turkey as well.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>
              <a:latin typeface="Garamond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>
                <a:latin typeface="Garamond" charset="0"/>
                <a:cs typeface="Arial" charset="0"/>
              </a:rPr>
              <a:t>CAP prevents trade in agriculture, one of the key areas for the Mediterranean Basin countries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>
              <a:latin typeface="Garamond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>
                <a:latin typeface="Garamond" charset="0"/>
                <a:cs typeface="Arial" charset="0"/>
              </a:rPr>
              <a:t>EU and Mediterranean region still progresses on the basis of bilateral rather than regional basis</a:t>
            </a:r>
          </a:p>
          <a:p>
            <a:pPr>
              <a:spcBef>
                <a:spcPct val="50000"/>
              </a:spcBef>
              <a:defRPr/>
            </a:pPr>
            <a:endParaRPr lang="en-GB">
              <a:latin typeface="Garamond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>
                <a:latin typeface="Garamond" charset="0"/>
                <a:cs typeface="Arial" charset="0"/>
              </a:rPr>
              <a:t>Mediterranean region still heavily dependent on EU, suggesting that liberalization of the markets has not been fully achieved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Summary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kumimoji="0" lang="en-GB" smtClean="0"/>
          </a:p>
          <a:p>
            <a:pPr>
              <a:buFont typeface="Wingdings" pitchFamily="2" charset="2"/>
              <a:buNone/>
            </a:pPr>
            <a:r>
              <a:rPr kumimoji="0" lang="ja-JP" altLang="en-GB" smtClean="0">
                <a:latin typeface="Arial" pitchFamily="34" charset="0"/>
                <a:ea typeface="MS PGothic" pitchFamily="34" charset="-128"/>
              </a:rPr>
              <a:t>‘</a:t>
            </a:r>
            <a:r>
              <a:rPr kumimoji="0" lang="en-GB" altLang="ja-JP" smtClean="0">
                <a:ea typeface="MS PGothic" pitchFamily="34" charset="-128"/>
              </a:rPr>
              <a:t>In their search for a more effective Mediterranean policy, EU countries have faced the old dilemma of how to reconcile essentially political and security objectives with limited trade and financial instruments.</a:t>
            </a:r>
            <a:r>
              <a:rPr kumimoji="0" lang="ja-JP" altLang="en-GB" smtClean="0">
                <a:latin typeface="Arial" pitchFamily="34" charset="0"/>
                <a:ea typeface="MS PGothic" pitchFamily="34" charset="-128"/>
              </a:rPr>
              <a:t>’</a:t>
            </a:r>
            <a:r>
              <a:rPr kumimoji="0" lang="en-GB" altLang="ja-JP" smtClean="0">
                <a:ea typeface="MS PGothic" pitchFamily="34" charset="-128"/>
              </a:rPr>
              <a:t> </a:t>
            </a:r>
          </a:p>
          <a:p>
            <a:pPr>
              <a:buFont typeface="Wingdings" pitchFamily="2" charset="2"/>
              <a:buNone/>
            </a:pPr>
            <a:endParaRPr kumimoji="0" lang="en-GB" sz="1600" smtClean="0"/>
          </a:p>
          <a:p>
            <a:pPr>
              <a:buFont typeface="Wingdings" pitchFamily="2" charset="2"/>
              <a:buNone/>
            </a:pPr>
            <a:endParaRPr kumimoji="0" lang="en-GB" sz="1600" smtClean="0"/>
          </a:p>
          <a:p>
            <a:pPr>
              <a:buFont typeface="Wingdings" pitchFamily="2" charset="2"/>
              <a:buNone/>
            </a:pPr>
            <a:r>
              <a:rPr kumimoji="0" lang="en-GB" sz="1600" smtClean="0"/>
              <a:t>Source: Tsoukalis, L. </a:t>
            </a:r>
            <a:r>
              <a:rPr kumimoji="0" lang="en-GB" sz="1600" i="1" smtClean="0"/>
              <a:t>The New European Economy Revisited </a:t>
            </a:r>
            <a:r>
              <a:rPr kumimoji="0" lang="en-GB" sz="1600" smtClean="0"/>
              <a:t>Oxford: OUP (1997) p.245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6" name="Содержимое 5" descr="european-neighbourhood-policy-enp-3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74" b="13374"/>
          <a:stretch>
            <a:fillRect/>
          </a:stretch>
        </p:blipFill>
        <p:spPr/>
      </p:pic>
      <p:pic>
        <p:nvPicPr>
          <p:cNvPr id="19459" name="Изображение 6" descr="european-neighbourhood-policy-enp-3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Sources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8964613" cy="4997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Panagariya, A. (2002) 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‘</a:t>
            </a:r>
            <a:r>
              <a:rPr kumimoji="0" lang="en-GB" altLang="ja-JP" sz="1200" smtClean="0">
                <a:ea typeface="MS PGothic" pitchFamily="34" charset="-128"/>
              </a:rPr>
              <a:t>EU Preferential Trade Arrangements and Developing Countries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’</a:t>
            </a:r>
            <a:r>
              <a:rPr kumimoji="0" lang="en-GB" altLang="ja-JP" sz="1200" smtClean="0">
                <a:ea typeface="MS PGothic" pitchFamily="34" charset="-128"/>
              </a:rPr>
              <a:t/>
            </a:r>
            <a:br>
              <a:rPr kumimoji="0" lang="en-GB" altLang="ja-JP" sz="1200" smtClean="0">
                <a:ea typeface="MS PGothic" pitchFamily="34" charset="-128"/>
              </a:rPr>
            </a:br>
            <a:r>
              <a:rPr kumimoji="0" lang="en-GB" altLang="ja-JP" sz="1200" i="1" smtClean="0">
                <a:ea typeface="MS PGothic" pitchFamily="34" charset="-128"/>
              </a:rPr>
              <a:t>The World Economy</a:t>
            </a:r>
            <a:r>
              <a:rPr kumimoji="0" lang="en-GB" altLang="ja-JP" sz="1200" smtClean="0">
                <a:ea typeface="MS PGothic" pitchFamily="34" charset="-128"/>
              </a:rPr>
              <a:t> </a:t>
            </a:r>
            <a:r>
              <a:rPr kumimoji="0" lang="en-GB" altLang="ja-JP" sz="1200" b="1" smtClean="0">
                <a:ea typeface="MS PGothic" pitchFamily="34" charset="-128"/>
              </a:rPr>
              <a:t>25</a:t>
            </a:r>
            <a:r>
              <a:rPr kumimoji="0" lang="en-GB" altLang="ja-JP" sz="1200" smtClean="0">
                <a:ea typeface="MS PGothic" pitchFamily="34" charset="-128"/>
              </a:rPr>
              <a:t> (10), 1415-1432.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McQueen, Matthew (2002) 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‘</a:t>
            </a:r>
            <a:r>
              <a:rPr kumimoji="0" lang="en-GB" altLang="ja-JP" sz="1200" smtClean="0">
                <a:ea typeface="MS PGothic" pitchFamily="34" charset="-128"/>
              </a:rPr>
              <a:t>The EU's Free–trade Agreements with Developing Countries: A Case of Wishful Thinking?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’</a:t>
            </a:r>
            <a:r>
              <a:rPr kumimoji="0" lang="en-GB" altLang="ja-JP" sz="1200" smtClean="0">
                <a:ea typeface="MS PGothic" pitchFamily="34" charset="-128"/>
              </a:rPr>
              <a:t> </a:t>
            </a:r>
            <a:r>
              <a:rPr kumimoji="0" lang="en-GB" altLang="ja-JP" sz="1200" i="1" smtClean="0">
                <a:ea typeface="MS PGothic" pitchFamily="34" charset="-128"/>
              </a:rPr>
              <a:t>The World Economy</a:t>
            </a:r>
            <a:r>
              <a:rPr kumimoji="0" lang="en-GB" altLang="ja-JP" sz="1200" smtClean="0">
                <a:ea typeface="MS PGothic" pitchFamily="34" charset="-128"/>
              </a:rPr>
              <a:t> </a:t>
            </a:r>
            <a:r>
              <a:rPr kumimoji="0" lang="en-GB" altLang="ja-JP" sz="1200" b="1" smtClean="0">
                <a:ea typeface="MS PGothic" pitchFamily="34" charset="-128"/>
              </a:rPr>
              <a:t>25</a:t>
            </a:r>
            <a:r>
              <a:rPr kumimoji="0" lang="en-GB" altLang="ja-JP" sz="1200" smtClean="0">
                <a:ea typeface="MS PGothic" pitchFamily="34" charset="-128"/>
              </a:rPr>
              <a:t> (9), 1369-1385.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Crawford, B. 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‘</a:t>
            </a:r>
            <a:r>
              <a:rPr kumimoji="0" lang="en-GB" altLang="ja-JP" sz="1200" smtClean="0">
                <a:ea typeface="MS PGothic" pitchFamily="34" charset="-128"/>
              </a:rPr>
              <a:t>Why the Euro-Med Partnership? European Union Strategies in the Mediterranean Region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’</a:t>
            </a:r>
            <a:r>
              <a:rPr kumimoji="0" lang="en-GB" altLang="ja-JP" sz="1200" smtClean="0">
                <a:ea typeface="MS PGothic" pitchFamily="34" charset="-128"/>
              </a:rPr>
              <a:t> in Aggarwal, V.K. &amp; E.A. Fogarty (eds) </a:t>
            </a:r>
            <a:r>
              <a:rPr kumimoji="0" lang="en-GB" altLang="ja-JP" sz="1200" i="1" smtClean="0">
                <a:ea typeface="MS PGothic" pitchFamily="34" charset="-128"/>
              </a:rPr>
              <a:t>EU Trade Strategies</a:t>
            </a:r>
            <a:r>
              <a:rPr kumimoji="0" lang="en-GB" altLang="ja-JP" sz="1200" smtClean="0">
                <a:ea typeface="MS PGothic" pitchFamily="34" charset="-128"/>
              </a:rPr>
              <a:t> Houndmills: Palgrave MacMillan (2004)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http://stats.unctad.org/Handbook/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Laursen, F. 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‘</a:t>
            </a:r>
            <a:r>
              <a:rPr kumimoji="0" lang="en-GB" altLang="ja-JP" sz="1200" smtClean="0">
                <a:ea typeface="MS PGothic" pitchFamily="34" charset="-128"/>
              </a:rPr>
              <a:t>Trade and Aid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’</a:t>
            </a:r>
            <a:r>
              <a:rPr kumimoji="0" lang="en-GB" altLang="ja-JP" sz="1200" smtClean="0">
                <a:ea typeface="MS PGothic" pitchFamily="34" charset="-128"/>
              </a:rPr>
              <a:t> in Cram, L., D. Dinan &amp; N. Nugent </a:t>
            </a:r>
            <a:r>
              <a:rPr kumimoji="0" lang="en-GB" altLang="ja-JP" sz="1200" i="1" smtClean="0">
                <a:ea typeface="MS PGothic" pitchFamily="34" charset="-128"/>
              </a:rPr>
              <a:t>Developments in the European Union</a:t>
            </a:r>
            <a:r>
              <a:rPr kumimoji="0" lang="en-GB" altLang="ja-JP" sz="1200" smtClean="0">
                <a:ea typeface="MS PGothic" pitchFamily="34" charset="-128"/>
              </a:rPr>
              <a:t> Basingstoke: MacMillan(1999)</a:t>
            </a:r>
            <a:endParaRPr kumimoji="0" lang="en-GB" altLang="ja-JP" sz="1200" smtClean="0">
              <a:ea typeface="MS PGothic" pitchFamily="34" charset="-128"/>
              <a:hlinkClick r:id="rId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>
                <a:hlinkClick r:id="rId2"/>
              </a:rPr>
              <a:t>http://europa.eu.int/comm/trade/issues/bilateral/countries/tunisia/index_en.htm</a:t>
            </a:r>
            <a:endParaRPr kumimoji="0" lang="en-GB" sz="1200" smtClean="0">
              <a:hlinkClick r:id="rId3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>
                <a:hlinkClick r:id="rId3"/>
              </a:rPr>
              <a:t>http://europa.eu.int/comm/trade/issues/bilateral/countries/algeria/index_en.htm</a:t>
            </a:r>
            <a:endParaRPr kumimoji="0" lang="en-GB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Source: Bilateral trade relations.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         Accessed: http://europa.eu.int/comm/trade/issues/bilateral/regions/euromed/index_en.htm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19:21 12/02/05.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Source: Making globalisation work for everyone-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Accessed: </a:t>
            </a:r>
            <a:r>
              <a:rPr kumimoji="0" lang="en-GB" sz="1200" smtClean="0">
                <a:hlinkClick r:id="rId4"/>
              </a:rPr>
              <a:t>http://www.europa.eu.int/comm/publications/booklets/move/37/en.doc</a:t>
            </a:r>
            <a:endParaRPr kumimoji="0" lang="en-GB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17:00 12/02/05.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Trade-info.cec.eu.int/doclib/docs/2005/july/tradoc_122002.pdf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Trade-info.cec.eu.int/doclib/docs/2005/july/tradoc_113343.pdf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Richard Gillespie 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“</a:t>
            </a:r>
            <a:r>
              <a:rPr kumimoji="0" lang="en-GB" altLang="ja-JP" sz="1200" smtClean="0">
                <a:ea typeface="MS PGothic" pitchFamily="34" charset="-128"/>
              </a:rPr>
              <a:t>A Political Agenda for Region-building? The EMP and Democracy Promotion in North Africa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”</a:t>
            </a:r>
            <a:r>
              <a:rPr kumimoji="0" lang="en-GB" altLang="ja-JP" sz="1200" smtClean="0">
                <a:ea typeface="MS PGothic" pitchFamily="34" charset="-128"/>
              </a:rPr>
              <a:t> (2004), (University of California, Berkeley)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Accessed: </a:t>
            </a:r>
            <a:r>
              <a:rPr kumimoji="0" lang="en-GB" sz="1200" smtClean="0">
                <a:hlinkClick r:id="rId5"/>
              </a:rPr>
              <a:t>http://repositories.cdlib.org/cgi/viewcontent.cgi?article=1042&amp;context=ies</a:t>
            </a:r>
            <a:endParaRPr kumimoji="0" lang="en-GB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19:08 13/02/06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Moïna Fauchier-Delavigne, Federico Costanza et Nadja Kamil, 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“</a:t>
            </a:r>
            <a:r>
              <a:rPr kumimoji="0" lang="en-GB" altLang="ja-JP" sz="1200" smtClean="0">
                <a:ea typeface="MS PGothic" pitchFamily="34" charset="-128"/>
              </a:rPr>
              <a:t>The Med Academy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”</a:t>
            </a:r>
            <a:r>
              <a:rPr kumimoji="0" lang="en-GB" altLang="ja-JP" sz="1200" smtClean="0">
                <a:ea typeface="MS PGothic" pitchFamily="34" charset="-128"/>
              </a:rPr>
              <a:t>, 28.11.2005.</a:t>
            </a:r>
            <a:br>
              <a:rPr kumimoji="0" lang="en-GB" altLang="ja-JP" sz="1200" smtClean="0">
                <a:ea typeface="MS PGothic" pitchFamily="34" charset="-128"/>
              </a:rPr>
            </a:br>
            <a:r>
              <a:rPr kumimoji="0" lang="en-GB" altLang="ja-JP" sz="1200" smtClean="0">
                <a:ea typeface="MS PGothic" pitchFamily="34" charset="-128"/>
              </a:rPr>
              <a:t>Translation : Kate Lee &amp; Sarah Turpin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Accessed: </a:t>
            </a:r>
            <a:r>
              <a:rPr kumimoji="0" lang="en-GB" sz="1200" smtClean="0">
                <a:hlinkClick r:id="rId6"/>
              </a:rPr>
              <a:t>http://www.cafebabel.com/en/dossierprintversion.asp?Id=234</a:t>
            </a:r>
            <a:endParaRPr kumimoji="0" lang="en-GB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Kevin Byrne</a:t>
            </a:r>
            <a:r>
              <a:rPr kumimoji="0" lang="en-GB" sz="1200" b="1" smtClean="0"/>
              <a:t> </a:t>
            </a:r>
            <a:r>
              <a:rPr kumimoji="0" lang="ja-JP" altLang="en-GB" sz="1200" b="1" smtClean="0">
                <a:latin typeface="Arial" pitchFamily="34" charset="0"/>
                <a:ea typeface="MS PGothic" pitchFamily="34" charset="-128"/>
              </a:rPr>
              <a:t>“</a:t>
            </a:r>
            <a:r>
              <a:rPr kumimoji="0" lang="en-GB" altLang="ja-JP" sz="1200" smtClean="0">
                <a:ea typeface="MS PGothic" pitchFamily="34" charset="-128"/>
              </a:rPr>
              <a:t>Euromed, an economic failure?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”</a:t>
            </a:r>
            <a:r>
              <a:rPr kumimoji="0" lang="en-GB" altLang="ja-JP" sz="1200" smtClean="0">
                <a:ea typeface="MS PGothic" pitchFamily="34" charset="-128"/>
              </a:rPr>
              <a:t>, 28.11.2005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Accessed: </a:t>
            </a:r>
            <a:r>
              <a:rPr kumimoji="0" lang="en-GB" sz="1200" smtClean="0">
                <a:hlinkClick r:id="rId6"/>
              </a:rPr>
              <a:t>http://www.cafebabel.com/en/dossierprintversion.asp?Id=234</a:t>
            </a:r>
            <a:endParaRPr kumimoji="0" lang="en-GB" sz="12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200" smtClean="0"/>
              <a:t>Christophe Schramm 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“</a:t>
            </a:r>
            <a:r>
              <a:rPr kumimoji="0" lang="en-GB" altLang="ja-JP" sz="1200" smtClean="0">
                <a:ea typeface="MS PGothic" pitchFamily="34" charset="-128"/>
              </a:rPr>
              <a:t>Europe, fortress or promised land?</a:t>
            </a:r>
            <a:r>
              <a:rPr kumimoji="0" lang="ja-JP" altLang="en-GB" sz="1200" smtClean="0">
                <a:latin typeface="Arial" pitchFamily="34" charset="0"/>
                <a:ea typeface="MS PGothic" pitchFamily="34" charset="-128"/>
              </a:rPr>
              <a:t>”</a:t>
            </a:r>
            <a:r>
              <a:rPr kumimoji="0" lang="en-GB" altLang="ja-JP" sz="1200" smtClean="0">
                <a:ea typeface="MS PGothic" pitchFamily="34" charset="-128"/>
              </a:rPr>
              <a:t>, 28.11.2005</a:t>
            </a:r>
            <a:br>
              <a:rPr kumimoji="0" lang="en-GB" altLang="ja-JP" sz="1200" smtClean="0">
                <a:ea typeface="MS PGothic" pitchFamily="34" charset="-128"/>
              </a:rPr>
            </a:br>
            <a:r>
              <a:rPr kumimoji="0" lang="en-GB" altLang="ja-JP" sz="1100" smtClean="0">
                <a:ea typeface="MS PGothic" pitchFamily="34" charset="-128"/>
              </a:rPr>
              <a:t>Translation : Lucy Collins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0" lang="en-GB" sz="1100" smtClean="0"/>
              <a:t>Accessed: </a:t>
            </a:r>
            <a:r>
              <a:rPr kumimoji="0" lang="en-GB" sz="1100" smtClean="0">
                <a:hlinkClick r:id="rId6"/>
              </a:rPr>
              <a:t>http://www.cafebabel.com/en/dossierprintversion.asp?Id=234</a:t>
            </a:r>
            <a:r>
              <a:rPr kumimoji="0" lang="en-GB" sz="1100" smtClean="0"/>
              <a:t/>
            </a:r>
            <a:br>
              <a:rPr kumimoji="0" lang="en-GB" sz="1100" smtClean="0"/>
            </a:br>
            <a:r>
              <a:rPr kumimoji="0" lang="en-GB" sz="700" smtClean="0"/>
              <a:t/>
            </a:r>
            <a:br>
              <a:rPr kumimoji="0" lang="en-GB" sz="700" smtClean="0"/>
            </a:br>
            <a:endParaRPr kumimoji="0" lang="en-GB" sz="700" smtClean="0"/>
          </a:p>
        </p:txBody>
      </p:sp>
      <p:pic>
        <p:nvPicPr>
          <p:cNvPr id="1136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0113" cy="8588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288" y="2133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 for your attention!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endParaRPr kumimoji="0" lang="ru-RU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endParaRPr kumimoji="0" lang="ru-RU" smtClean="0"/>
          </a:p>
        </p:txBody>
      </p:sp>
      <p:pic>
        <p:nvPicPr>
          <p:cNvPr id="20483" name="Изображение 3" descr="european-neighbourhood-policy-enp-7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Introduction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864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827088" y="6491288"/>
            <a:ext cx="789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latin typeface="Garamond" charset="0"/>
                <a:cs typeface="Arial" charset="0"/>
              </a:rPr>
              <a:t>Source: http://europa.eu.int/comm/external_relations/med_mideast/intro/index.htm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900113" y="1196975"/>
            <a:ext cx="82438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latin typeface="Garamond" charset="0"/>
                <a:cs typeface="Arial" charset="0"/>
              </a:rPr>
              <a:t>The EMP is made up of the countries of the EU-25 and 10 Mediterranean Partners (Algeria, Egypt, Israel, Jordan, Lebanon, Morocco, Palestinian Authority, Syria, Tunisia and Turkey). Libya has had observer status since 1999. </a:t>
            </a:r>
          </a:p>
        </p:txBody>
      </p:sp>
      <p:pic>
        <p:nvPicPr>
          <p:cNvPr id="66573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9250" y="2060575"/>
            <a:ext cx="6192838" cy="4391025"/>
          </a:xfrm>
        </p:spPr>
      </p:pic>
      <p:pic>
        <p:nvPicPr>
          <p:cNvPr id="66576" name="Picture 16" descr="EMP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28675" cy="7858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29600" cy="41148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kumimoji="0" lang="en-GB" altLang="zh-TW" sz="2400" smtClean="0">
                <a:solidFill>
                  <a:srgbClr val="FF6600"/>
                </a:solidFill>
                <a:ea typeface="新細明體" charset="0"/>
                <a:cs typeface="新細明體" charset="0"/>
              </a:rPr>
              <a:t>Mediterranean countries</a:t>
            </a:r>
            <a:r>
              <a:rPr kumimoji="0" lang="en-GB" altLang="zh-TW" sz="2400" smtClean="0">
                <a:ea typeface="新細明體" charset="0"/>
                <a:cs typeface="新細明體" charset="0"/>
              </a:rPr>
              <a:t>:</a:t>
            </a:r>
          </a:p>
          <a:p>
            <a:pPr>
              <a:buFontTx/>
              <a:buNone/>
              <a:defRPr/>
            </a:pPr>
            <a:endParaRPr kumimoji="0" lang="en-US" altLang="zh-TW" sz="2400" smtClean="0">
              <a:ea typeface="新細明體" charset="0"/>
              <a:cs typeface="新細明體" charset="0"/>
            </a:endParaRPr>
          </a:p>
          <a:p>
            <a:pPr lvl="1">
              <a:buFont typeface="Wingdings" charset="0"/>
              <a:buChar char="n"/>
              <a:defRPr/>
            </a:pPr>
            <a:r>
              <a:rPr kumimoji="0" lang="en-GB" altLang="zh-TW" sz="2400" smtClean="0">
                <a:ea typeface="新細明體" charset="0"/>
                <a:cs typeface="新細明體" charset="0"/>
              </a:rPr>
              <a:t>In an unstable region</a:t>
            </a:r>
          </a:p>
          <a:p>
            <a:pPr lvl="1">
              <a:buFont typeface="Tahoma" charset="0"/>
              <a:buNone/>
              <a:defRPr/>
            </a:pPr>
            <a:endParaRPr kumimoji="0" lang="en-GB" altLang="zh-TW" sz="2400" smtClean="0">
              <a:ea typeface="新細明體" charset="0"/>
              <a:cs typeface="新細明體" charset="0"/>
            </a:endParaRPr>
          </a:p>
          <a:p>
            <a:pPr lvl="1">
              <a:buFont typeface="Wingdings" charset="0"/>
              <a:buChar char="n"/>
              <a:defRPr/>
            </a:pPr>
            <a:r>
              <a:rPr kumimoji="0" lang="en-GB" altLang="zh-TW" sz="2400" smtClean="0">
                <a:ea typeface="新細明體" charset="0"/>
                <a:cs typeface="新細明體" charset="0"/>
              </a:rPr>
              <a:t>Lack education and training institutions.</a:t>
            </a:r>
          </a:p>
          <a:p>
            <a:pPr lvl="1">
              <a:buFont typeface="Tahoma" charset="0"/>
              <a:buNone/>
              <a:defRPr/>
            </a:pPr>
            <a:endParaRPr kumimoji="0" lang="en-GB" altLang="zh-TW" sz="2400" smtClean="0">
              <a:ea typeface="新細明體" charset="0"/>
              <a:cs typeface="新細明體" charset="0"/>
            </a:endParaRPr>
          </a:p>
          <a:p>
            <a:pPr lvl="1">
              <a:buFont typeface="Tahoma" charset="0"/>
              <a:buNone/>
              <a:defRPr/>
            </a:pPr>
            <a:r>
              <a:rPr kumimoji="0" lang="en-GB" altLang="zh-TW" sz="2400" smtClean="0">
                <a:ea typeface="新細明體" charset="0"/>
                <a:cs typeface="新細明體" charset="0"/>
              </a:rPr>
              <a:t>- Lack financial structures to attract foreign capital</a:t>
            </a:r>
            <a:r>
              <a:rPr kumimoji="0" lang="en-US" altLang="zh-TW" sz="2000" smtClean="0">
                <a:ea typeface="新細明體" charset="0"/>
                <a:cs typeface="新細明體" charset="0"/>
              </a:rPr>
              <a:t> </a:t>
            </a:r>
            <a:endParaRPr kumimoji="0" lang="en-US" sz="2000" smtClean="0"/>
          </a:p>
          <a:p>
            <a:pPr>
              <a:buFontTx/>
              <a:buNone/>
              <a:defRPr/>
            </a:pPr>
            <a:endParaRPr kumimoji="0" lang="en-US" sz="2400" smtClean="0"/>
          </a:p>
        </p:txBody>
      </p:sp>
      <p:pic>
        <p:nvPicPr>
          <p:cNvPr id="22530" name="Picture 4" descr="MCj042416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508500"/>
            <a:ext cx="1835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11188" y="4437063"/>
            <a:ext cx="1873250" cy="15128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539750" y="4437063"/>
            <a:ext cx="1944688" cy="15128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hlink"/>
                </a:solidFill>
              </a:rPr>
              <a:t>Recent History of Euro-Mediterranean Agreements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kumimoji="0" lang="en-GB" sz="2800" smtClean="0"/>
              <a:t>In 1976, the EC concluded bilateral agreements with three Maghreb countries: Egypt, Morocco and Tunisia</a:t>
            </a:r>
          </a:p>
          <a:p>
            <a:endParaRPr kumimoji="0" lang="en-GB" sz="2800" smtClean="0"/>
          </a:p>
          <a:p>
            <a:r>
              <a:rPr kumimoji="0" lang="en-GB" sz="2800" smtClean="0"/>
              <a:t>In 1977 the EC concluded bilateral agreements with four Mashreq countries: Egypt, Jordan, Syria and Lebanon</a:t>
            </a:r>
          </a:p>
          <a:p>
            <a:pPr>
              <a:buFont typeface="Wingdings" pitchFamily="2" charset="2"/>
              <a:buNone/>
            </a:pPr>
            <a:endParaRPr kumimoji="0" lang="en-GB" sz="2800" smtClean="0"/>
          </a:p>
          <a:p>
            <a:r>
              <a:rPr kumimoji="0" lang="en-GB" sz="2800" smtClean="0"/>
              <a:t>Direct aid and trade agreements formed the substance of these arrangements, and governed relationships up until 1996</a:t>
            </a:r>
          </a:p>
        </p:txBody>
      </p:sp>
      <p:pic>
        <p:nvPicPr>
          <p:cNvPr id="69638" name="Picture 6" descr="EMP 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28675" cy="7858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Progress thus far</a:t>
            </a:r>
          </a:p>
        </p:txBody>
      </p:sp>
      <p:pic>
        <p:nvPicPr>
          <p:cNvPr id="993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7088" cy="788988"/>
          </a:xfrm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85915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Bilateral Agreements Negotiated</a:t>
            </a:r>
            <a:r>
              <a:rPr lang="en-GB"/>
              <a:t>:</a:t>
            </a:r>
          </a:p>
          <a:p>
            <a:r>
              <a:rPr lang="en-GB"/>
              <a:t>Tunisia (1995), Israel (1995), Morocco (1996) , Jordan (1997), Egypt (2001), </a:t>
            </a:r>
          </a:p>
          <a:p>
            <a:r>
              <a:rPr lang="en-GB"/>
              <a:t>Algeria (2002), Lebanon (2002) and Syria (2004). </a:t>
            </a:r>
          </a:p>
          <a:p>
            <a:endParaRPr lang="en-GB"/>
          </a:p>
          <a:p>
            <a:r>
              <a:rPr lang="en-GB" b="1"/>
              <a:t>Bilateral Agreements Ratified</a:t>
            </a:r>
            <a:r>
              <a:rPr lang="en-GB"/>
              <a:t>:</a:t>
            </a:r>
          </a:p>
          <a:p>
            <a:r>
              <a:rPr lang="en-GB"/>
              <a:t> Tunisia (1998), Morocco (2000), Israel (2000), Jordan (2002) and Egypt (2004)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b="1"/>
              <a:t>Regional Agreements</a:t>
            </a:r>
            <a:r>
              <a:rPr lang="en-GB"/>
              <a:t>:</a:t>
            </a:r>
          </a:p>
          <a:p>
            <a:r>
              <a:rPr lang="en-GB" b="1">
                <a:solidFill>
                  <a:srgbClr val="FF0000"/>
                </a:solidFill>
              </a:rPr>
              <a:t>Arab Maghreb Union</a:t>
            </a:r>
            <a:r>
              <a:rPr lang="en-GB"/>
              <a:t> (Morocco, Algeria, Tunisia, Mauritania and Libya) signed in 1989. Seen</a:t>
            </a:r>
          </a:p>
          <a:p>
            <a:r>
              <a:rPr lang="en-GB"/>
              <a:t>as a precursor of a North African Common Market.</a:t>
            </a:r>
          </a:p>
          <a:p>
            <a:endParaRPr lang="en-GB"/>
          </a:p>
          <a:p>
            <a:r>
              <a:rPr lang="en-GB" b="1">
                <a:solidFill>
                  <a:srgbClr val="FF0000"/>
                </a:solidFill>
              </a:rPr>
              <a:t>Agadir Agreement</a:t>
            </a:r>
            <a:r>
              <a:rPr lang="en-GB"/>
              <a:t> signed in February 2004 by Morocco, Tunisia, Egypt and Jordan. This</a:t>
            </a:r>
          </a:p>
          <a:p>
            <a:r>
              <a:rPr lang="en-GB"/>
              <a:t>expressed the intention to set up a free trade area, to meet the 2010 target. The Agadir </a:t>
            </a:r>
          </a:p>
          <a:p>
            <a:r>
              <a:rPr lang="en-GB"/>
              <a:t>Declaration was signed in 2001, and was given €4m by the EU to develop.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95288" y="6354763"/>
            <a:ext cx="615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>
                <a:latin typeface="Garamond" charset="0"/>
                <a:cs typeface="Arial" charset="0"/>
              </a:rPr>
              <a:t>Source: http://europa.eu.int/comm/external_relations/euromed/free_trade_area.htm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en-GB" sz="4000" smtClean="0">
                <a:solidFill>
                  <a:schemeClr val="hlink"/>
                </a:solidFill>
              </a:rPr>
              <a:t>A New Beginning: The Barcelona Process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22000" contrast="-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8229600" cy="4997450"/>
          </a:xfrm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792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latin typeface="Garamond" charset="0"/>
              <a:cs typeface="Arial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39750" y="1557338"/>
            <a:ext cx="82296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2800">
                <a:solidFill>
                  <a:srgbClr val="0402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starting point of the EMP, the Barcelona Process was inaugurated in November 1995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2400">
                <a:solidFill>
                  <a:srgbClr val="0402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stated aim was </a:t>
            </a:r>
            <a:r>
              <a:rPr lang="ja-JP" altLang="en-GB" sz="2400">
                <a:solidFill>
                  <a:srgbClr val="0402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</a:rPr>
              <a:t>‘</a:t>
            </a:r>
            <a:r>
              <a:rPr lang="en-GB" altLang="ja-JP" sz="2400" i="1">
                <a:solidFill>
                  <a:srgbClr val="0402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</a:rPr>
              <a:t>to establish a comprehensive partnership among the participants the Euro­Mediterranean partnership through strengthened political dialogue on a regular basis, the development of economic and financial cooperation and greater emphasis on the social, cultural and human dimension, these being the three aspects of the Euro­Mediterranean partnership.</a:t>
            </a:r>
            <a:r>
              <a:rPr lang="ja-JP" altLang="en-GB" sz="2400">
                <a:solidFill>
                  <a:srgbClr val="0402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</a:rPr>
              <a:t>’</a:t>
            </a:r>
            <a:endParaRPr lang="en-GB" altLang="ja-JP" sz="2400">
              <a:solidFill>
                <a:srgbClr val="04021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GB" sz="1600" b="1">
              <a:solidFill>
                <a:srgbClr val="04021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GB" sz="1600" b="1">
              <a:solidFill>
                <a:srgbClr val="04021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1600" b="1">
                <a:solidFill>
                  <a:srgbClr val="0402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Source: The Barcelona Declaration, available at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1600" b="1">
                <a:solidFill>
                  <a:srgbClr val="0402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http://europa.eu.int/comm/external_relations/euromed/bd.htm</a:t>
            </a:r>
            <a:r>
              <a:rPr lang="en-GB" sz="28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27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7088" cy="7889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kumimoji="0" lang="en-GB" sz="2600" smtClean="0">
                <a:effectLst/>
                <a:latin typeface="Times New Roman" pitchFamily="18" charset="0"/>
              </a:rPr>
              <a:t>The </a:t>
            </a:r>
            <a:r>
              <a:rPr kumimoji="0" lang="en-GB" altLang="ru-RU" sz="2600" u="sng" smtClean="0">
                <a:effectLst/>
                <a:latin typeface="Times New Roman" pitchFamily="18" charset="0"/>
              </a:rPr>
              <a:t>‘</a:t>
            </a:r>
            <a:r>
              <a:rPr kumimoji="0" lang="en-GB" sz="2600" u="sng" smtClean="0">
                <a:effectLst/>
                <a:latin typeface="Times New Roman" pitchFamily="18" charset="0"/>
              </a:rPr>
              <a:t>Barcelona Process</a:t>
            </a:r>
            <a:r>
              <a:rPr kumimoji="0" lang="en-GB" altLang="ru-RU" sz="2600" u="sng" smtClean="0">
                <a:effectLst/>
                <a:latin typeface="Times New Roman" pitchFamily="18" charset="0"/>
              </a:rPr>
              <a:t>’</a:t>
            </a:r>
            <a:r>
              <a:rPr kumimoji="0" lang="en-GB" altLang="ja-JP" sz="2600" smtClean="0">
                <a:effectLst/>
                <a:latin typeface="Times New Roman" pitchFamily="18" charset="0"/>
                <a:ea typeface="MS PGothic" pitchFamily="34" charset="-128"/>
              </a:rPr>
              <a:t> started at the Euro-Mediterranean Conference of Ministers of Foreign Affairs, 27-28 November 1995</a:t>
            </a:r>
          </a:p>
          <a:p>
            <a:pPr algn="l">
              <a:buFont typeface="Wingdings" pitchFamily="2" charset="2"/>
              <a:buNone/>
            </a:pPr>
            <a:endParaRPr kumimoji="0" lang="en-GB" sz="2600" smtClean="0">
              <a:effectLst/>
              <a:latin typeface="Times New Roman" pitchFamily="18" charset="0"/>
            </a:endParaRPr>
          </a:p>
          <a:p>
            <a:pPr algn="l">
              <a:buFont typeface="Wingdings" pitchFamily="2" charset="2"/>
              <a:buNone/>
            </a:pPr>
            <a:r>
              <a:rPr kumimoji="0" lang="en-GB" sz="2600" smtClean="0">
                <a:effectLst/>
                <a:latin typeface="Times New Roman" pitchFamily="18" charset="0"/>
              </a:rPr>
              <a:t>It aimed to establish a Euro-Mediterranean Free Trade Area (EMFTA) by 2010, through Association Agreements with the EU</a:t>
            </a:r>
          </a:p>
          <a:p>
            <a:pPr algn="l">
              <a:buFont typeface="Wingdings" pitchFamily="2" charset="2"/>
              <a:buNone/>
            </a:pPr>
            <a:endParaRPr kumimoji="0" lang="en-GB" sz="2600" smtClean="0">
              <a:effectLst/>
              <a:latin typeface="Times New Roman" pitchFamily="18" charset="0"/>
            </a:endParaRPr>
          </a:p>
          <a:p>
            <a:pPr algn="l">
              <a:buFont typeface="Wingdings" pitchFamily="2" charset="2"/>
              <a:buNone/>
            </a:pPr>
            <a:r>
              <a:rPr kumimoji="0" lang="en-GB" sz="2600" smtClean="0">
                <a:effectLst/>
                <a:latin typeface="Times New Roman" pitchFamily="18" charset="0"/>
              </a:rPr>
              <a:t>At present, there are agreements between the EU and Tunisia, Israel, Morocco, the Palestinian Authority, Egypt, Algeria and Lebanon.</a:t>
            </a:r>
            <a:endParaRPr kumimoji="0" lang="en-US" sz="2600" smtClean="0">
              <a:effectLst/>
              <a:latin typeface="Times New Roman" pitchFamily="18" charset="0"/>
            </a:endParaRPr>
          </a:p>
          <a:p>
            <a:pPr algn="l">
              <a:buFont typeface="Wingdings" pitchFamily="2" charset="2"/>
              <a:buNone/>
            </a:pPr>
            <a:endParaRPr kumimoji="0" lang="en-GB" smtClean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kumimoji="0"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725</TotalTime>
  <Words>1148</Words>
  <Application>Microsoft Macintosh PowerPoint</Application>
  <PresentationFormat>Экран (4:3)</PresentationFormat>
  <Paragraphs>166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Garamond</vt:lpstr>
      <vt:lpstr>Arial</vt:lpstr>
      <vt:lpstr>Wingdings</vt:lpstr>
      <vt:lpstr>Calibri</vt:lpstr>
      <vt:lpstr>PMingLiU</vt:lpstr>
      <vt:lpstr>Tahoma</vt:lpstr>
      <vt:lpstr>Times New Roman</vt:lpstr>
      <vt:lpstr>Lucida Grande</vt:lpstr>
      <vt:lpstr>Stream</vt:lpstr>
      <vt:lpstr>Euro-Mediterranean Partnership</vt:lpstr>
      <vt:lpstr>Слайд 2</vt:lpstr>
      <vt:lpstr>Слайд 3</vt:lpstr>
      <vt:lpstr>Introduction</vt:lpstr>
      <vt:lpstr>Слайд 5</vt:lpstr>
      <vt:lpstr>Recent History of Euro-Mediterranean Agreements</vt:lpstr>
      <vt:lpstr>Progress thus far</vt:lpstr>
      <vt:lpstr>A New Beginning: The Barcelona Process</vt:lpstr>
      <vt:lpstr>Слайд 9</vt:lpstr>
      <vt:lpstr>Structure of the EMP</vt:lpstr>
      <vt:lpstr>MEDA</vt:lpstr>
      <vt:lpstr>2. How will Mediterranean countries be affected by a Free Trade Area with the EU?</vt:lpstr>
      <vt:lpstr>EMP: A Classic Case of  ‘Soft Power’?</vt:lpstr>
      <vt:lpstr>Empirical Evidence: Trade</vt:lpstr>
      <vt:lpstr>Empirical Evidence: Freedom  House Rankings</vt:lpstr>
      <vt:lpstr>Barcelona Process- 3 criteria.</vt:lpstr>
      <vt:lpstr>Success or Failure?</vt:lpstr>
      <vt:lpstr>Has EMP Been Successful?</vt:lpstr>
      <vt:lpstr>Summary</vt:lpstr>
      <vt:lpstr>Sources</vt:lpstr>
      <vt:lpstr>Thank you for your attention!</vt:lpstr>
    </vt:vector>
  </TitlesOfParts>
  <Company>Ashely Jannesen Appreciation Society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Euro-Mediterranean Partnership: A Study in EU External Trade</dc:title>
  <dc:creator>Bevan</dc:creator>
  <cp:lastModifiedBy>Пользователь</cp:lastModifiedBy>
  <cp:revision>39</cp:revision>
  <dcterms:created xsi:type="dcterms:W3CDTF">2006-02-07T15:13:25Z</dcterms:created>
  <dcterms:modified xsi:type="dcterms:W3CDTF">2019-08-19T06:39:52Z</dcterms:modified>
</cp:coreProperties>
</file>